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8"/>
  </p:notesMasterIdLst>
  <p:sldIdLst>
    <p:sldId id="1460" r:id="rId2"/>
    <p:sldId id="1466" r:id="rId3"/>
    <p:sldId id="1461" r:id="rId4"/>
    <p:sldId id="1462" r:id="rId5"/>
    <p:sldId id="1463" r:id="rId6"/>
    <p:sldId id="1465" r:id="rId7"/>
    <p:sldId id="1479" r:id="rId8"/>
    <p:sldId id="1464" r:id="rId9"/>
    <p:sldId id="1467" r:id="rId10"/>
    <p:sldId id="1468" r:id="rId11"/>
    <p:sldId id="1469" r:id="rId12"/>
    <p:sldId id="1480" r:id="rId13"/>
    <p:sldId id="1470" r:id="rId14"/>
    <p:sldId id="1471" r:id="rId15"/>
    <p:sldId id="1472" r:id="rId16"/>
    <p:sldId id="1481" r:id="rId17"/>
    <p:sldId id="1473" r:id="rId18"/>
    <p:sldId id="1474" r:id="rId19"/>
    <p:sldId id="1475" r:id="rId20"/>
    <p:sldId id="1476" r:id="rId21"/>
    <p:sldId id="1477" r:id="rId22"/>
    <p:sldId id="1478" r:id="rId23"/>
    <p:sldId id="1482" r:id="rId24"/>
    <p:sldId id="1483" r:id="rId25"/>
    <p:sldId id="1484" r:id="rId26"/>
    <p:sldId id="1485" r:id="rId27"/>
    <p:sldId id="1486" r:id="rId28"/>
    <p:sldId id="1487" r:id="rId29"/>
    <p:sldId id="1490" r:id="rId30"/>
    <p:sldId id="1492" r:id="rId31"/>
    <p:sldId id="1488" r:id="rId32"/>
    <p:sldId id="1489" r:id="rId33"/>
    <p:sldId id="1493" r:id="rId34"/>
    <p:sldId id="1494" r:id="rId35"/>
    <p:sldId id="1491" r:id="rId36"/>
    <p:sldId id="1496" r:id="rId37"/>
    <p:sldId id="1495" r:id="rId38"/>
    <p:sldId id="1497" r:id="rId39"/>
    <p:sldId id="1498" r:id="rId40"/>
    <p:sldId id="1499" r:id="rId41"/>
    <p:sldId id="1500" r:id="rId42"/>
    <p:sldId id="1501" r:id="rId43"/>
    <p:sldId id="1502" r:id="rId44"/>
    <p:sldId id="1503" r:id="rId45"/>
    <p:sldId id="1504" r:id="rId46"/>
    <p:sldId id="1505" r:id="rId47"/>
  </p:sldIdLst>
  <p:sldSz cx="9144000" cy="6858000" type="screen4x3"/>
  <p:notesSz cx="6797675" cy="9926638"/>
  <p:embeddedFontLst>
    <p:embeddedFont>
      <p:font typeface="나눔고딕" panose="020D0604000000000000" pitchFamily="50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KoPubWorld바탕체_Pro Bold" panose="020B0600000101010101" charset="-127"/>
      <p:bold r:id="rId55"/>
    </p:embeddedFont>
    <p:embeddedFont>
      <p:font typeface="KoPub돋움체_Pro Bold" panose="00000800000000000000" pitchFamily="50" charset="-127"/>
      <p:bold r:id="rId56"/>
    </p:embeddedFont>
    <p:embeddedFont>
      <p:font typeface="KoPub돋움체_Pro Light" panose="00000300000000000000" pitchFamily="50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3D46"/>
    <a:srgbClr val="8D9DD8"/>
    <a:srgbClr val="686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6353" autoAdjust="0"/>
  </p:normalViewPr>
  <p:slideViewPr>
    <p:cSldViewPr showGuides="1">
      <p:cViewPr varScale="1">
        <p:scale>
          <a:sx n="104" d="100"/>
          <a:sy n="104" d="100"/>
        </p:scale>
        <p:origin x="390" y="96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4014" y="96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A0E0A-6189-4FE1-9E12-DDB1809329B5}" type="datetime1">
              <a:rPr lang="en-US" altLang="ko-KR" smtClean="0"/>
              <a:t>1/22/2020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97710A-090A-4398-9FB7-F18ABC5EC5DC}"/>
              </a:ext>
            </a:extLst>
          </p:cNvPr>
          <p:cNvSpPr txBox="1"/>
          <p:nvPr userDrawn="1"/>
        </p:nvSpPr>
        <p:spPr>
          <a:xfrm>
            <a:off x="8287789" y="64118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723C652-3E6E-4093-AE11-02EBF4346B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63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xmlns="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xmlns="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6000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credu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88" y="404814"/>
            <a:ext cx="891904" cy="24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" y="135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604E606-2EBF-4E48-B034-05667BB7388D}"/>
              </a:ext>
            </a:extLst>
          </p:cNvPr>
          <p:cNvSpPr/>
          <p:nvPr userDrawn="1"/>
        </p:nvSpPr>
        <p:spPr>
          <a:xfrm>
            <a:off x="216131" y="157942"/>
            <a:ext cx="1687484" cy="90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9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2"/>
            <a:ext cx="8609133" cy="5552423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453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75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25" b="1" i="0">
                <a:solidFill>
                  <a:schemeClr val="tx1"/>
                </a:solidFill>
                <a:latin typeface="KoPubWorld바탕체_Pro Bold"/>
                <a:cs typeface="KoPubWorld바탕체_Pro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9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9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57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25" b="1" i="0">
                <a:solidFill>
                  <a:schemeClr val="tx1"/>
                </a:solidFill>
                <a:latin typeface="KoPubWorld바탕체_Pro Bold"/>
                <a:cs typeface="KoPubWorld바탕체_Pro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118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BECC-EAC1-4AA9-A5E7-8CE8A45D0CFC}" type="datetime1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818C2-8D1D-4E4C-9637-3C52F6C6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27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3073718"/>
            <a:ext cx="7772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A447C-F12A-4CEB-B3DD-19EBA362F43A}" type="datetime1">
              <a:rPr lang="ko-KR" altLang="en-US" smtClean="0"/>
              <a:t>2020-01-22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8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3073718"/>
            <a:ext cx="7772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0"/>
            <a:ext cx="6400799" cy="29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81915"/>
            <a:fld id="{81D60167-4931-47E6-BA6A-407CBD079E47}" type="slidenum">
              <a:rPr lang="en-US" altLang="ko-KR" smtClean="0"/>
              <a:pPr marL="81915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35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3731" y="440332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9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13"/>
        </a:buBlip>
        <a:defRPr sz="1800" b="1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14"/>
        </a:buBlip>
        <a:defRPr sz="16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15"/>
        </a:buBlip>
        <a:defRPr sz="14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13"/>
        </a:buBlip>
        <a:defRPr sz="12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13"/>
        </a:buBlip>
        <a:defRPr sz="12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c/bike-sharing-demand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자전거 </a:t>
            </a:r>
            <a:r>
              <a:rPr lang="ko-KR" altLang="en-US" sz="3200" b="1" dirty="0">
                <a:solidFill>
                  <a:schemeClr val="bg1"/>
                </a:solidFill>
              </a:rPr>
              <a:t>대여 횟수 예측</a:t>
            </a:r>
          </a:p>
        </p:txBody>
      </p:sp>
    </p:spTree>
    <p:extLst>
      <p:ext uri="{BB962C8B-B14F-4D97-AF65-F5344CB8AC3E}">
        <p14:creationId xmlns:p14="http://schemas.microsoft.com/office/powerpoint/2010/main" val="32851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36685"/>
            <a:ext cx="8430599" cy="53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5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9" y="721471"/>
            <a:ext cx="59626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2. 2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컬럼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타입 변경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datetime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숫자 변환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9" y="721471"/>
            <a:ext cx="5029200" cy="5915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81747" y="1527969"/>
            <a:ext cx="25240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datetime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타입의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컬럼은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선형회귀를 할 수 없음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-</a:t>
            </a:r>
            <a:r>
              <a:rPr lang="ko-KR" altLang="en-US" b="1" dirty="0" smtClean="0">
                <a:solidFill>
                  <a:srgbClr val="C00000"/>
                </a:solidFill>
              </a:rPr>
              <a:t>숫자 타입의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컬럼만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선형 회귀 가능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-</a:t>
            </a:r>
            <a:r>
              <a:rPr lang="ko-KR" altLang="en-US" b="1" dirty="0" smtClean="0">
                <a:solidFill>
                  <a:srgbClr val="C00000"/>
                </a:solidFill>
              </a:rPr>
              <a:t>년</a:t>
            </a:r>
            <a:r>
              <a:rPr lang="en-US" altLang="ko-KR" b="1" dirty="0" smtClean="0">
                <a:solidFill>
                  <a:srgbClr val="C00000"/>
                </a:solidFill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</a:rPr>
              <a:t>월</a:t>
            </a:r>
            <a:r>
              <a:rPr lang="en-US" altLang="ko-KR" b="1" dirty="0" smtClean="0">
                <a:solidFill>
                  <a:srgbClr val="C00000"/>
                </a:solidFill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</a:rPr>
              <a:t>일</a:t>
            </a:r>
            <a:r>
              <a:rPr lang="en-US" altLang="ko-KR" b="1" dirty="0" smtClean="0">
                <a:solidFill>
                  <a:srgbClr val="C00000"/>
                </a:solidFill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</a:rPr>
              <a:t>시</a:t>
            </a:r>
            <a:r>
              <a:rPr lang="en-US" altLang="ko-KR" b="1" dirty="0" smtClean="0">
                <a:solidFill>
                  <a:srgbClr val="C00000"/>
                </a:solidFill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</a:rPr>
              <a:t>분</a:t>
            </a:r>
            <a:r>
              <a:rPr lang="en-US" altLang="ko-KR" b="1" dirty="0" smtClean="0">
                <a:solidFill>
                  <a:srgbClr val="C00000"/>
                </a:solidFill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</a:rPr>
              <a:t>초를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각각 잘라서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(</a:t>
            </a:r>
            <a:r>
              <a:rPr lang="ko-KR" altLang="en-US" b="1" dirty="0" smtClean="0">
                <a:solidFill>
                  <a:srgbClr val="C00000"/>
                </a:solidFill>
              </a:rPr>
              <a:t>자른 데이터는 숫자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선형 회귀 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25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 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datetime</a:t>
            </a:r>
            <a:r>
              <a:rPr lang="en-US" altLang="ko-KR" dirty="0" smtClean="0"/>
              <a:t> </a:t>
            </a:r>
            <a:r>
              <a:rPr lang="ko-KR" altLang="en-US" dirty="0" err="1"/>
              <a:t>컬럼</a:t>
            </a:r>
            <a:r>
              <a:rPr lang="ko-KR" altLang="en-US" dirty="0"/>
              <a:t> 숫자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6" y="779078"/>
            <a:ext cx="4166303" cy="5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datetime</a:t>
            </a:r>
            <a:r>
              <a:rPr lang="en-US" altLang="ko-KR" dirty="0" smtClean="0"/>
              <a:t> </a:t>
            </a:r>
            <a:r>
              <a:rPr lang="ko-KR" altLang="en-US" dirty="0" err="1"/>
              <a:t>컬럼</a:t>
            </a:r>
            <a:r>
              <a:rPr lang="ko-KR" altLang="en-US" dirty="0"/>
              <a:t> 숫자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9" y="1009506"/>
            <a:ext cx="7538884" cy="52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2. 3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데이터 탐색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4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7" y="1009506"/>
            <a:ext cx="7181850" cy="4429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66533" y="2334467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2012</a:t>
            </a:r>
            <a:r>
              <a:rPr lang="ko-KR" altLang="en-US" b="1" dirty="0" smtClean="0">
                <a:solidFill>
                  <a:srgbClr val="C00000"/>
                </a:solidFill>
              </a:rPr>
              <a:t>년에 자전거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대여횟수가 증가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23" y="894292"/>
            <a:ext cx="7316089" cy="4965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0210" y="2449681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5,6,7,8,9,10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월에 대여 횟수 증가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9004" y="2507288"/>
            <a:ext cx="2361887" cy="3110778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6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894292"/>
            <a:ext cx="6740019" cy="5204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0210" y="2449681"/>
            <a:ext cx="23914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날짜는 </a:t>
            </a:r>
            <a:r>
              <a:rPr lang="en-US" altLang="ko-KR" b="1" dirty="0" smtClean="0">
                <a:solidFill>
                  <a:srgbClr val="C00000"/>
                </a:solidFill>
              </a:rPr>
              <a:t>1~19</a:t>
            </a:r>
            <a:r>
              <a:rPr lang="ko-KR" altLang="en-US" b="1" dirty="0" smtClean="0">
                <a:solidFill>
                  <a:srgbClr val="C00000"/>
                </a:solidFill>
              </a:rPr>
              <a:t>일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까지 있으며 나머지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날짜는 </a:t>
            </a:r>
            <a:r>
              <a:rPr lang="en-US" altLang="ko-KR" b="1" dirty="0" smtClean="0">
                <a:solidFill>
                  <a:srgbClr val="C00000"/>
                </a:solidFill>
              </a:rPr>
              <a:t>test.csv</a:t>
            </a:r>
            <a:r>
              <a:rPr lang="ko-KR" altLang="en-US" b="1" dirty="0" smtClean="0">
                <a:solidFill>
                  <a:srgbClr val="C00000"/>
                </a:solidFill>
              </a:rPr>
              <a:t>에 있음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-</a:t>
            </a:r>
            <a:r>
              <a:rPr lang="ko-KR" altLang="en-US" b="1" dirty="0" smtClean="0">
                <a:solidFill>
                  <a:srgbClr val="C00000"/>
                </a:solidFill>
              </a:rPr>
              <a:t>전체 데이터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없이 일부 자료만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있으므로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사용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안할것임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7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1.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프로젝트 개요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3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7" y="894292"/>
            <a:ext cx="6855233" cy="5246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0210" y="2449681"/>
            <a:ext cx="2452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아침 </a:t>
            </a:r>
            <a:r>
              <a:rPr lang="en-US" altLang="ko-KR" b="1" dirty="0" smtClean="0">
                <a:solidFill>
                  <a:srgbClr val="C00000"/>
                </a:solidFill>
              </a:rPr>
              <a:t>8</a:t>
            </a:r>
            <a:r>
              <a:rPr lang="ko-KR" altLang="en-US" b="1" dirty="0" smtClean="0">
                <a:solidFill>
                  <a:srgbClr val="C00000"/>
                </a:solidFill>
              </a:rPr>
              <a:t>시 </a:t>
            </a:r>
            <a:r>
              <a:rPr lang="en-US" altLang="ko-KR" b="1" dirty="0" smtClean="0">
                <a:solidFill>
                  <a:srgbClr val="C00000"/>
                </a:solidFill>
              </a:rPr>
              <a:t>(</a:t>
            </a:r>
            <a:r>
              <a:rPr lang="ko-KR" altLang="en-US" b="1" dirty="0" smtClean="0">
                <a:solidFill>
                  <a:srgbClr val="C00000"/>
                </a:solidFill>
              </a:rPr>
              <a:t>출근</a:t>
            </a:r>
            <a:r>
              <a:rPr lang="en-US" altLang="ko-KR" b="1" dirty="0" smtClean="0">
                <a:solidFill>
                  <a:srgbClr val="C00000"/>
                </a:solidFill>
              </a:rPr>
              <a:t>) </a:t>
            </a:r>
            <a:r>
              <a:rPr lang="ko-KR" altLang="en-US" b="1" dirty="0" smtClean="0">
                <a:solidFill>
                  <a:srgbClr val="C00000"/>
                </a:solidFill>
              </a:rPr>
              <a:t>시간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저녁 </a:t>
            </a:r>
            <a:r>
              <a:rPr lang="en-US" altLang="ko-KR" b="1" dirty="0" smtClean="0">
                <a:solidFill>
                  <a:srgbClr val="C00000"/>
                </a:solidFill>
              </a:rPr>
              <a:t>5~6</a:t>
            </a:r>
            <a:r>
              <a:rPr lang="ko-KR" altLang="en-US" b="1" dirty="0" smtClean="0">
                <a:solidFill>
                  <a:srgbClr val="C00000"/>
                </a:solidFill>
              </a:rPr>
              <a:t>시 </a:t>
            </a:r>
            <a:r>
              <a:rPr lang="en-US" altLang="ko-KR" b="1" dirty="0" smtClean="0">
                <a:solidFill>
                  <a:srgbClr val="C00000"/>
                </a:solidFill>
              </a:rPr>
              <a:t>(</a:t>
            </a:r>
            <a:r>
              <a:rPr lang="ko-KR" altLang="en-US" b="1" dirty="0" smtClean="0">
                <a:solidFill>
                  <a:srgbClr val="C00000"/>
                </a:solidFill>
              </a:rPr>
              <a:t>퇴근</a:t>
            </a:r>
            <a:r>
              <a:rPr lang="en-US" altLang="ko-KR" b="1" dirty="0" smtClean="0">
                <a:solidFill>
                  <a:srgbClr val="C00000"/>
                </a:solidFill>
              </a:rPr>
              <a:t>) </a:t>
            </a:r>
            <a:r>
              <a:rPr lang="ko-KR" altLang="en-US" b="1" dirty="0" smtClean="0">
                <a:solidFill>
                  <a:srgbClr val="C00000"/>
                </a:solidFill>
              </a:rPr>
              <a:t>시간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에 대여 횟수가 증가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9004" y="2507288"/>
            <a:ext cx="403249" cy="3110778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02428" y="2507287"/>
            <a:ext cx="518463" cy="3283599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2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6" y="1124720"/>
            <a:ext cx="6429375" cy="4333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0210" y="2449681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모든 데이터가 </a:t>
            </a:r>
            <a:r>
              <a:rPr lang="en-US" altLang="ko-KR" b="1" dirty="0" smtClean="0">
                <a:solidFill>
                  <a:srgbClr val="C00000"/>
                </a:solidFill>
              </a:rPr>
              <a:t>0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이므로 삭제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할것임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2" y="1009505"/>
            <a:ext cx="6939428" cy="50118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0210" y="2449681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모든 데이터가 </a:t>
            </a:r>
            <a:r>
              <a:rPr lang="en-US" altLang="ko-KR" b="1" dirty="0" smtClean="0">
                <a:solidFill>
                  <a:srgbClr val="C00000"/>
                </a:solidFill>
              </a:rPr>
              <a:t>0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이므로 삭제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할것임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9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20" y="1124720"/>
            <a:ext cx="8184955" cy="32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2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7" y="894292"/>
            <a:ext cx="8966459" cy="49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6" y="1239934"/>
            <a:ext cx="8259149" cy="45775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56786" y="7214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workingday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1=</a:t>
            </a:r>
            <a:r>
              <a:rPr lang="ko-KR" altLang="en-US" b="1" dirty="0">
                <a:solidFill>
                  <a:srgbClr val="C00000"/>
                </a:solidFill>
              </a:rPr>
              <a:t>주중 </a:t>
            </a:r>
            <a:r>
              <a:rPr lang="en-US" altLang="ko-KR" b="1" dirty="0">
                <a:solidFill>
                  <a:srgbClr val="C00000"/>
                </a:solidFill>
              </a:rPr>
              <a:t>0=</a:t>
            </a:r>
            <a:r>
              <a:rPr lang="ko-KR" altLang="en-US" b="1" dirty="0" smtClean="0">
                <a:solidFill>
                  <a:srgbClr val="C00000"/>
                </a:solidFill>
              </a:rPr>
              <a:t>주말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</a:rPr>
              <a:t>의 분포가 다르므로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</a:rPr>
              <a:t>데이터 분리가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필요할듯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1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183"/>
            <a:ext cx="9023571" cy="47898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56786" y="72147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dayorweek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0~4 :</a:t>
            </a:r>
            <a:r>
              <a:rPr lang="ko-KR" altLang="en-US" b="1" dirty="0" smtClean="0">
                <a:solidFill>
                  <a:srgbClr val="C00000"/>
                </a:solidFill>
              </a:rPr>
              <a:t>주중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5~6:</a:t>
            </a:r>
            <a:r>
              <a:rPr lang="ko-KR" altLang="en-US" b="1" dirty="0" smtClean="0">
                <a:solidFill>
                  <a:srgbClr val="C00000"/>
                </a:solidFill>
              </a:rPr>
              <a:t>주말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</a:rPr>
              <a:t>의 분포가 다르므로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</a:rPr>
              <a:t>데이터 분리가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필요할듯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93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weather</a:t>
            </a:r>
          </a:p>
          <a:p>
            <a:pPr lvl="1"/>
            <a:r>
              <a:rPr lang="en-US" altLang="ko-KR" dirty="0"/>
              <a:t>1=</a:t>
            </a:r>
            <a:r>
              <a:rPr lang="ko-KR" altLang="en-US" dirty="0"/>
              <a:t>맑음</a:t>
            </a:r>
            <a:r>
              <a:rPr lang="en-US" altLang="ko-KR" dirty="0"/>
              <a:t>,</a:t>
            </a:r>
            <a:r>
              <a:rPr lang="ko-KR" altLang="en-US" dirty="0"/>
              <a:t>약간 </a:t>
            </a:r>
            <a:r>
              <a:rPr lang="ko-KR" altLang="en-US" dirty="0" err="1"/>
              <a:t>구름낀</a:t>
            </a:r>
            <a:r>
              <a:rPr lang="ko-KR" altLang="en-US" dirty="0"/>
              <a:t> 흐림</a:t>
            </a:r>
            <a:endParaRPr lang="en-US" altLang="ko-KR" dirty="0"/>
          </a:p>
          <a:p>
            <a:pPr lvl="1"/>
            <a:r>
              <a:rPr lang="en-US" altLang="ko-KR" dirty="0"/>
              <a:t>2=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+</a:t>
            </a:r>
            <a:r>
              <a:rPr lang="ko-KR" altLang="en-US" dirty="0"/>
              <a:t>흐림</a:t>
            </a:r>
            <a:endParaRPr lang="en-US" altLang="ko-KR" dirty="0"/>
          </a:p>
          <a:p>
            <a:pPr lvl="1"/>
            <a:r>
              <a:rPr lang="en-US" altLang="ko-KR" dirty="0"/>
              <a:t>3=</a:t>
            </a:r>
            <a:r>
              <a:rPr lang="ko-KR" altLang="en-US" dirty="0" err="1"/>
              <a:t>가벼운눈</a:t>
            </a:r>
            <a:r>
              <a:rPr lang="en-US" altLang="ko-KR" dirty="0"/>
              <a:t>, </a:t>
            </a:r>
            <a:r>
              <a:rPr lang="ko-KR" altLang="en-US" dirty="0" err="1"/>
              <a:t>가벼운비</a:t>
            </a:r>
            <a:r>
              <a:rPr lang="en-US" altLang="ko-KR" dirty="0"/>
              <a:t>+</a:t>
            </a:r>
            <a:r>
              <a:rPr lang="ko-KR" altLang="en-US" dirty="0"/>
              <a:t>천둥</a:t>
            </a:r>
            <a:endParaRPr lang="en-US" altLang="ko-KR" dirty="0"/>
          </a:p>
          <a:p>
            <a:pPr lvl="1"/>
            <a:r>
              <a:rPr lang="en-US" altLang="ko-KR" dirty="0"/>
              <a:t>4=</a:t>
            </a:r>
            <a:r>
              <a:rPr lang="ko-KR" altLang="en-US" dirty="0" err="1"/>
              <a:t>심한눈</a:t>
            </a:r>
            <a:r>
              <a:rPr lang="en-US" altLang="ko-KR" dirty="0"/>
              <a:t>/</a:t>
            </a:r>
            <a:r>
              <a:rPr lang="ko-KR" altLang="en-US" dirty="0"/>
              <a:t>비</a:t>
            </a:r>
            <a:r>
              <a:rPr lang="en-US" altLang="ko-KR" dirty="0"/>
              <a:t>, </a:t>
            </a:r>
            <a:r>
              <a:rPr lang="ko-KR" altLang="en-US" dirty="0"/>
              <a:t>천둥</a:t>
            </a:r>
            <a:r>
              <a:rPr lang="en-US" altLang="ko-KR" dirty="0"/>
              <a:t>/</a:t>
            </a:r>
            <a:r>
              <a:rPr lang="ko-KR" altLang="en-US" dirty="0"/>
              <a:t>번개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2622502"/>
            <a:ext cx="6797626" cy="36513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14768" y="17007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1,2 </a:t>
            </a:r>
            <a:r>
              <a:rPr lang="ko-KR" altLang="en-US" b="1" dirty="0" smtClean="0">
                <a:solidFill>
                  <a:srgbClr val="C00000"/>
                </a:solidFill>
              </a:rPr>
              <a:t>의 대여횟수가 많음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1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season</a:t>
            </a:r>
          </a:p>
          <a:p>
            <a:pPr lvl="1"/>
            <a:r>
              <a:rPr lang="en-US" altLang="ko-KR" dirty="0"/>
              <a:t>1=</a:t>
            </a:r>
            <a:r>
              <a:rPr lang="ko-KR" altLang="en-US" dirty="0"/>
              <a:t>봄</a:t>
            </a:r>
            <a:r>
              <a:rPr lang="en-US" altLang="ko-KR" dirty="0"/>
              <a:t>, 2=</a:t>
            </a:r>
            <a:r>
              <a:rPr lang="ko-KR" altLang="en-US" dirty="0"/>
              <a:t>여름</a:t>
            </a:r>
            <a:r>
              <a:rPr lang="en-US" altLang="ko-KR" dirty="0"/>
              <a:t>, 3=</a:t>
            </a:r>
            <a:r>
              <a:rPr lang="ko-KR" altLang="en-US" dirty="0"/>
              <a:t>가을</a:t>
            </a:r>
            <a:r>
              <a:rPr lang="en-US" altLang="ko-KR" dirty="0"/>
              <a:t>, 4=</a:t>
            </a:r>
            <a:r>
              <a:rPr lang="ko-KR" altLang="en-US" dirty="0" smtClean="0"/>
              <a:t>겨울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2,3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대여 횟수가 많음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6" y="1931218"/>
            <a:ext cx="7677443" cy="40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87005"/>
          <a:stretch/>
        </p:blipFill>
        <p:spPr>
          <a:xfrm>
            <a:off x="366689" y="5502852"/>
            <a:ext cx="8372475" cy="6473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66825"/>
            <a:ext cx="8382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039505-9AB3-4F95-AD74-B51D42D5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자전거 대여 횟수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C810401-1ED9-4D7A-9080-AE4DC2F8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날씨에 따른 자전거 대여 횟수 예측</a:t>
            </a:r>
            <a:endParaRPr lang="en-US" altLang="ko-KR" sz="2400" dirty="0"/>
          </a:p>
          <a:p>
            <a:r>
              <a:rPr lang="en-US" altLang="ko-KR" sz="2400" dirty="0">
                <a:hlinkClick r:id="rId2"/>
              </a:rPr>
              <a:t>https://www.kaggle.com/c/bike-sharing-demand</a:t>
            </a:r>
            <a:endParaRPr lang="en-US" altLang="ko-KR" sz="2400" dirty="0"/>
          </a:p>
          <a:p>
            <a:r>
              <a:rPr lang="en-US" altLang="ko-KR" sz="2400" dirty="0"/>
              <a:t>2011</a:t>
            </a:r>
            <a:r>
              <a:rPr lang="ko-KR" altLang="en-US" sz="2400" dirty="0"/>
              <a:t>년 </a:t>
            </a:r>
            <a:r>
              <a:rPr lang="en-US" altLang="ko-KR" sz="2400" dirty="0"/>
              <a:t>1</a:t>
            </a:r>
            <a:r>
              <a:rPr lang="ko-KR" altLang="en-US" sz="2400" dirty="0"/>
              <a:t>월부터 </a:t>
            </a:r>
            <a:r>
              <a:rPr lang="en-US" altLang="ko-KR" sz="2400" dirty="0"/>
              <a:t>2012</a:t>
            </a:r>
            <a:r>
              <a:rPr lang="ko-KR" altLang="en-US" sz="2400" dirty="0"/>
              <a:t>년 </a:t>
            </a:r>
            <a:r>
              <a:rPr lang="en-US" altLang="ko-KR" sz="2400" dirty="0"/>
              <a:t>12</a:t>
            </a:r>
            <a:r>
              <a:rPr lang="ko-KR" altLang="en-US" sz="2400" dirty="0"/>
              <a:t>월 까지 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</a:t>
            </a:r>
            <a:r>
              <a:rPr lang="en-US" altLang="ko-KR" sz="2400" dirty="0"/>
              <a:t>,</a:t>
            </a:r>
            <a:r>
              <a:rPr lang="ko-KR" altLang="en-US" sz="2400" dirty="0"/>
              <a:t>기온</a:t>
            </a:r>
            <a:r>
              <a:rPr lang="en-US" altLang="ko-KR" sz="2400" dirty="0"/>
              <a:t>,</a:t>
            </a:r>
            <a:r>
              <a:rPr lang="ko-KR" altLang="en-US" sz="2400" dirty="0"/>
              <a:t>습도</a:t>
            </a:r>
            <a:r>
              <a:rPr lang="en-US" altLang="ko-KR" sz="2400" dirty="0"/>
              <a:t>,</a:t>
            </a:r>
            <a:r>
              <a:rPr lang="ko-KR" altLang="en-US" sz="2400" dirty="0"/>
              <a:t>풍속 등의 정보를 기반으로 </a:t>
            </a:r>
            <a:r>
              <a:rPr lang="en-US" altLang="ko-KR" sz="2400" dirty="0"/>
              <a:t>1</a:t>
            </a:r>
            <a:r>
              <a:rPr lang="ko-KR" altLang="en-US" sz="2400" dirty="0"/>
              <a:t>시간 간격동안 자전거 대여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48B301F-C20D-4486-B491-AA597C1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79" y="3325091"/>
            <a:ext cx="3685320" cy="33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4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2. 4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상관 분석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8" y="721471"/>
            <a:ext cx="8847137" cy="33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2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781050"/>
            <a:ext cx="8172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0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2. 5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이상값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조회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02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이상값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820194-7114-4D18-8938-EE92F9F6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24" y="1297541"/>
            <a:ext cx="4886325" cy="435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E05817-FC43-4222-8D0C-F39AC03EF00B}"/>
              </a:ext>
            </a:extLst>
          </p:cNvPr>
          <p:cNvSpPr txBox="1"/>
          <p:nvPr/>
        </p:nvSpPr>
        <p:spPr>
          <a:xfrm>
            <a:off x="5144897" y="448307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C0AF80-58A8-4CE7-9BB1-DFD901393455}"/>
              </a:ext>
            </a:extLst>
          </p:cNvPr>
          <p:cNvSpPr txBox="1"/>
          <p:nvPr/>
        </p:nvSpPr>
        <p:spPr>
          <a:xfrm>
            <a:off x="5144897" y="350035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9D2EF1-86F1-4334-B365-1FF734FD7DDA}"/>
              </a:ext>
            </a:extLst>
          </p:cNvPr>
          <p:cNvSpPr txBox="1"/>
          <p:nvPr/>
        </p:nvSpPr>
        <p:spPr>
          <a:xfrm>
            <a:off x="5144897" y="288316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75%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C0836-41F8-42FB-9DB9-ACB5606068A3}"/>
              </a:ext>
            </a:extLst>
          </p:cNvPr>
          <p:cNvSpPr txBox="1"/>
          <p:nvPr/>
        </p:nvSpPr>
        <p:spPr>
          <a:xfrm>
            <a:off x="3597949" y="1814739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IQR=Q3-Q1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5220CA0-BC0D-45C5-8259-3B5777817E85}"/>
              </a:ext>
            </a:extLst>
          </p:cNvPr>
          <p:cNvSpPr txBox="1"/>
          <p:nvPr/>
        </p:nvSpPr>
        <p:spPr>
          <a:xfrm>
            <a:off x="3516947" y="1348600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최대 한계점  </a:t>
            </a:r>
            <a:r>
              <a:rPr lang="en-US" altLang="ko-KR" dirty="0"/>
              <a:t>Q3+(1.5*IQR</a:t>
            </a:r>
            <a:r>
              <a:rPr lang="en-US" altLang="ko-KR" dirty="0" smtClean="0"/>
              <a:t>) </a:t>
            </a:r>
            <a:r>
              <a:rPr lang="ko-KR" altLang="en-US" dirty="0" smtClean="0"/>
              <a:t>초과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7495CE99-8F95-48B6-9CF4-3B717AF91AE4}"/>
              </a:ext>
            </a:extLst>
          </p:cNvPr>
          <p:cNvSpPr/>
          <p:nvPr/>
        </p:nvSpPr>
        <p:spPr>
          <a:xfrm>
            <a:off x="2391307" y="1165280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6688CD-CB1A-43D1-B65B-7982A6BDC72B}"/>
              </a:ext>
            </a:extLst>
          </p:cNvPr>
          <p:cNvSpPr txBox="1"/>
          <p:nvPr/>
        </p:nvSpPr>
        <p:spPr>
          <a:xfrm>
            <a:off x="3426587" y="5329538"/>
            <a:ext cx="414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최소 한계점  </a:t>
            </a:r>
            <a:r>
              <a:rPr lang="en-US" altLang="ko-KR" dirty="0" smtClean="0"/>
              <a:t>Q1 - (1.5*IQR) </a:t>
            </a:r>
            <a:r>
              <a:rPr lang="ko-KR" altLang="en-US" dirty="0" smtClean="0"/>
              <a:t>미만 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2F509A63-111B-4278-A506-67EE06763177}"/>
              </a:ext>
            </a:extLst>
          </p:cNvPr>
          <p:cNvSpPr/>
          <p:nvPr/>
        </p:nvSpPr>
        <p:spPr>
          <a:xfrm>
            <a:off x="2419015" y="5650688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34815" y="4721641"/>
            <a:ext cx="1793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81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0410"/>
          <a:stretch/>
        </p:blipFill>
        <p:spPr>
          <a:xfrm>
            <a:off x="424296" y="1182327"/>
            <a:ext cx="7260747" cy="41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4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8" y="1009506"/>
            <a:ext cx="8867944" cy="39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3451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2. 6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데이터 정규화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정규화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233487"/>
            <a:ext cx="83724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정규화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981075"/>
            <a:ext cx="84296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54D4E2-F9B9-46F6-9FE6-CCF82B1B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컬럼정보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96B9E3-56F4-4829-A989-906D526AEE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988" y="893763"/>
            <a:ext cx="8609012" cy="5553075"/>
          </a:xfrm>
        </p:spPr>
        <p:txBody>
          <a:bodyPr>
            <a:normAutofit/>
          </a:bodyPr>
          <a:lstStyle/>
          <a:p>
            <a:r>
              <a:rPr lang="en-US" altLang="ko-KR" dirty="0"/>
              <a:t>datetime</a:t>
            </a:r>
          </a:p>
          <a:p>
            <a:pPr lvl="1"/>
            <a:r>
              <a:rPr lang="en-US" altLang="ko-KR" dirty="0"/>
              <a:t>hourly date + timestamp</a:t>
            </a:r>
          </a:p>
          <a:p>
            <a:r>
              <a:rPr lang="en-US" altLang="ko-KR" dirty="0"/>
              <a:t>season</a:t>
            </a:r>
          </a:p>
          <a:p>
            <a:pPr lvl="1"/>
            <a:r>
              <a:rPr lang="en-US" altLang="ko-KR" dirty="0"/>
              <a:t>1=</a:t>
            </a:r>
            <a:r>
              <a:rPr lang="ko-KR" altLang="en-US" dirty="0"/>
              <a:t>봄</a:t>
            </a:r>
            <a:r>
              <a:rPr lang="en-US" altLang="ko-KR" dirty="0"/>
              <a:t>, 2=</a:t>
            </a:r>
            <a:r>
              <a:rPr lang="ko-KR" altLang="en-US" dirty="0"/>
              <a:t>여름</a:t>
            </a:r>
            <a:r>
              <a:rPr lang="en-US" altLang="ko-KR" dirty="0"/>
              <a:t>, 3=</a:t>
            </a:r>
            <a:r>
              <a:rPr lang="ko-KR" altLang="en-US" dirty="0"/>
              <a:t>가을</a:t>
            </a:r>
            <a:r>
              <a:rPr lang="en-US" altLang="ko-KR" dirty="0"/>
              <a:t>, 4=</a:t>
            </a:r>
            <a:r>
              <a:rPr lang="ko-KR" altLang="en-US" dirty="0"/>
              <a:t>겨울</a:t>
            </a:r>
            <a:endParaRPr lang="en-US" altLang="ko-KR" dirty="0"/>
          </a:p>
          <a:p>
            <a:r>
              <a:rPr lang="en-US" altLang="ko-KR" dirty="0"/>
              <a:t>holyday</a:t>
            </a:r>
          </a:p>
          <a:p>
            <a:pPr lvl="1"/>
            <a:r>
              <a:rPr lang="en-US" altLang="ko-KR" dirty="0"/>
              <a:t>1=</a:t>
            </a:r>
            <a:r>
              <a:rPr lang="ko-KR" altLang="en-US" dirty="0"/>
              <a:t>휴일 </a:t>
            </a:r>
            <a:r>
              <a:rPr lang="en-US" altLang="ko-KR" dirty="0"/>
              <a:t>0=</a:t>
            </a:r>
            <a:r>
              <a:rPr lang="ko-KR" altLang="en-US" dirty="0"/>
              <a:t>휴일이 </a:t>
            </a:r>
            <a:r>
              <a:rPr lang="ko-KR" altLang="en-US" dirty="0" err="1"/>
              <a:t>아닌날</a:t>
            </a:r>
            <a:endParaRPr lang="en-US" altLang="ko-KR" dirty="0"/>
          </a:p>
          <a:p>
            <a:r>
              <a:rPr lang="en-US" altLang="ko-KR" dirty="0" err="1"/>
              <a:t>workingday</a:t>
            </a:r>
            <a:endParaRPr lang="en-US" altLang="ko-KR" dirty="0"/>
          </a:p>
          <a:p>
            <a:pPr lvl="1"/>
            <a:r>
              <a:rPr lang="en-US" altLang="ko-KR" dirty="0"/>
              <a:t>1=</a:t>
            </a:r>
            <a:r>
              <a:rPr lang="ko-KR" altLang="en-US" dirty="0"/>
              <a:t>주중 </a:t>
            </a:r>
            <a:r>
              <a:rPr lang="en-US" altLang="ko-KR" dirty="0"/>
              <a:t>0=</a:t>
            </a:r>
            <a:r>
              <a:rPr lang="ko-KR" altLang="en-US" dirty="0"/>
              <a:t>주말</a:t>
            </a:r>
            <a:endParaRPr lang="en-US" altLang="ko-KR" dirty="0"/>
          </a:p>
          <a:p>
            <a:r>
              <a:rPr lang="en-US" altLang="ko-KR" dirty="0"/>
              <a:t>weather</a:t>
            </a:r>
          </a:p>
          <a:p>
            <a:pPr lvl="1"/>
            <a:r>
              <a:rPr lang="en-US" altLang="ko-KR" dirty="0"/>
              <a:t>1=</a:t>
            </a:r>
            <a:r>
              <a:rPr lang="ko-KR" altLang="en-US" dirty="0"/>
              <a:t>맑음</a:t>
            </a:r>
            <a:r>
              <a:rPr lang="en-US" altLang="ko-KR" dirty="0"/>
              <a:t>,</a:t>
            </a:r>
            <a:r>
              <a:rPr lang="ko-KR" altLang="en-US" dirty="0"/>
              <a:t>약간 </a:t>
            </a:r>
            <a:r>
              <a:rPr lang="ko-KR" altLang="en-US" dirty="0" err="1"/>
              <a:t>구름낀</a:t>
            </a:r>
            <a:r>
              <a:rPr lang="ko-KR" altLang="en-US" dirty="0"/>
              <a:t> 흐림</a:t>
            </a:r>
            <a:endParaRPr lang="en-US" altLang="ko-KR" dirty="0"/>
          </a:p>
          <a:p>
            <a:pPr lvl="1"/>
            <a:r>
              <a:rPr lang="en-US" altLang="ko-KR" dirty="0"/>
              <a:t>2=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+</a:t>
            </a:r>
            <a:r>
              <a:rPr lang="ko-KR" altLang="en-US" dirty="0"/>
              <a:t>흐림</a:t>
            </a:r>
            <a:endParaRPr lang="en-US" altLang="ko-KR" dirty="0"/>
          </a:p>
          <a:p>
            <a:pPr lvl="1"/>
            <a:r>
              <a:rPr lang="en-US" altLang="ko-KR" dirty="0"/>
              <a:t>3=</a:t>
            </a:r>
            <a:r>
              <a:rPr lang="ko-KR" altLang="en-US" dirty="0" err="1"/>
              <a:t>가벼운눈</a:t>
            </a:r>
            <a:r>
              <a:rPr lang="en-US" altLang="ko-KR" dirty="0"/>
              <a:t>, </a:t>
            </a:r>
            <a:r>
              <a:rPr lang="ko-KR" altLang="en-US" dirty="0" err="1"/>
              <a:t>가벼운비</a:t>
            </a:r>
            <a:r>
              <a:rPr lang="en-US" altLang="ko-KR" dirty="0"/>
              <a:t>+</a:t>
            </a:r>
            <a:r>
              <a:rPr lang="ko-KR" altLang="en-US" dirty="0"/>
              <a:t>천둥</a:t>
            </a:r>
            <a:endParaRPr lang="en-US" altLang="ko-KR" dirty="0"/>
          </a:p>
          <a:p>
            <a:pPr lvl="1"/>
            <a:r>
              <a:rPr lang="en-US" altLang="ko-KR" dirty="0"/>
              <a:t>4=</a:t>
            </a:r>
            <a:r>
              <a:rPr lang="ko-KR" altLang="en-US" dirty="0" err="1"/>
              <a:t>심한눈</a:t>
            </a:r>
            <a:r>
              <a:rPr lang="en-US" altLang="ko-KR" dirty="0"/>
              <a:t>/</a:t>
            </a:r>
            <a:r>
              <a:rPr lang="ko-KR" altLang="en-US" dirty="0"/>
              <a:t>비</a:t>
            </a:r>
            <a:r>
              <a:rPr lang="en-US" altLang="ko-KR" dirty="0"/>
              <a:t>, </a:t>
            </a:r>
            <a:r>
              <a:rPr lang="ko-KR" altLang="en-US" dirty="0"/>
              <a:t>천둥</a:t>
            </a:r>
            <a:r>
              <a:rPr lang="en-US" altLang="ko-KR" dirty="0"/>
              <a:t>/</a:t>
            </a:r>
            <a:r>
              <a:rPr lang="ko-KR" altLang="en-US" dirty="0"/>
              <a:t>번개</a:t>
            </a:r>
          </a:p>
        </p:txBody>
      </p:sp>
    </p:spTree>
    <p:extLst>
      <p:ext uri="{BB962C8B-B14F-4D97-AF65-F5344CB8AC3E}">
        <p14:creationId xmlns:p14="http://schemas.microsoft.com/office/powerpoint/2010/main" val="329790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2. 7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선형회귀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3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선형회귀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7" y="1009506"/>
            <a:ext cx="5357451" cy="46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3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선형회귀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1" y="836685"/>
            <a:ext cx="63341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선형회귀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3" y="1009506"/>
            <a:ext cx="54864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2. 8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성능 향상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성능 향상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추가적으로 생성 할 수 있는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추가해주세요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풍속에서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결측치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일것</a:t>
            </a:r>
            <a:r>
              <a:rPr lang="ko-KR" altLang="en-US" dirty="0" smtClean="0"/>
              <a:t> 같은데 풍속의 </a:t>
            </a:r>
            <a:r>
              <a:rPr lang="ko-KR" altLang="en-US" dirty="0" err="1" smtClean="0"/>
              <a:t>결측치를</a:t>
            </a:r>
            <a:r>
              <a:rPr lang="ko-KR" altLang="en-US" dirty="0" smtClean="0"/>
              <a:t> 다른 값으로 변환 하면 성능이 향상 될까요</a:t>
            </a:r>
            <a:r>
              <a:rPr lang="en-US" altLang="ko-KR" dirty="0" smtClean="0"/>
              <a:t>?</a:t>
            </a:r>
            <a:endParaRPr lang="en-US" altLang="ko-KR" dirty="0" smtClean="0"/>
          </a:p>
          <a:p>
            <a:r>
              <a:rPr lang="en-US" altLang="ko-KR" dirty="0" err="1" smtClean="0"/>
              <a:t>StandardScaler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객체를 이용해서 </a:t>
            </a:r>
            <a:r>
              <a:rPr lang="ko-KR" altLang="en-US" dirty="0"/>
              <a:t>데이터의 범위를 </a:t>
            </a:r>
            <a:r>
              <a:rPr lang="ko-KR" altLang="en-US" dirty="0" smtClean="0"/>
              <a:t>일정하게 맞추면 성능이 향상 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주말 데이터를 예측하는 선형회귀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주중 데이터를 예측하는 선형회귀 </a:t>
            </a:r>
            <a:r>
              <a:rPr lang="ko-KR" altLang="en-US" dirty="0" smtClean="0"/>
              <a:t>객체를 </a:t>
            </a:r>
            <a:r>
              <a:rPr lang="ko-KR" altLang="en-US" dirty="0" smtClean="0"/>
              <a:t>각각 </a:t>
            </a:r>
            <a:r>
              <a:rPr lang="ko-KR" altLang="en-US" dirty="0" smtClean="0"/>
              <a:t>만들어서 주말선형 회귀 객체는 주말 데이터만 예측하고 주중 선형 회귀 객체는 주중만 예측하면  </a:t>
            </a:r>
            <a:r>
              <a:rPr lang="ko-KR" altLang="en-US" dirty="0" smtClean="0"/>
              <a:t>성능이 향상 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컬럼의</a:t>
            </a:r>
            <a:r>
              <a:rPr lang="ko-KR" altLang="en-US" dirty="0" smtClean="0"/>
              <a:t> 이상치를 삭제하면 </a:t>
            </a:r>
            <a:r>
              <a:rPr lang="ko-KR" altLang="en-US" dirty="0" err="1" smtClean="0"/>
              <a:t>컬럼이</a:t>
            </a:r>
            <a:r>
              <a:rPr lang="ko-KR" altLang="en-US" dirty="0" smtClean="0"/>
              <a:t> 향상 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조별로 지혜를 모아서 성능을 향상 시켜 봅시다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4933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자전거 대여 대수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bike_test.csv </a:t>
            </a:r>
            <a:r>
              <a:rPr lang="ko-KR" altLang="en-US" dirty="0" smtClean="0"/>
              <a:t>의 데이터를 읽어서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자전거 대여 대수가 없음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자전거 대여 대수를 예측하고 출력 합시다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7311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54D4E2-F9B9-46F6-9FE6-CCF82B1B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컬럼정보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96B9E3-56F4-4829-A989-906D526AEE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988" y="893763"/>
            <a:ext cx="8609012" cy="5553075"/>
          </a:xfrm>
        </p:spPr>
        <p:txBody>
          <a:bodyPr>
            <a:normAutofit/>
          </a:bodyPr>
          <a:lstStyle/>
          <a:p>
            <a:r>
              <a:rPr lang="en-US" altLang="ko-KR" dirty="0"/>
              <a:t>temp</a:t>
            </a:r>
          </a:p>
          <a:p>
            <a:pPr lvl="1"/>
            <a:r>
              <a:rPr lang="ko-KR" altLang="en-US" dirty="0"/>
              <a:t>온도</a:t>
            </a:r>
            <a:r>
              <a:rPr lang="en-US" altLang="ko-KR" dirty="0"/>
              <a:t>(</a:t>
            </a:r>
            <a:r>
              <a:rPr lang="ko-KR" altLang="en-US" dirty="0"/>
              <a:t>섭씨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atemp</a:t>
            </a:r>
            <a:endParaRPr lang="en-US" altLang="ko-KR" dirty="0"/>
          </a:p>
          <a:p>
            <a:pPr lvl="1"/>
            <a:r>
              <a:rPr lang="ko-KR" altLang="en-US" dirty="0"/>
              <a:t>체감온도</a:t>
            </a:r>
            <a:r>
              <a:rPr lang="en-US" altLang="ko-KR" dirty="0"/>
              <a:t>(</a:t>
            </a:r>
            <a:r>
              <a:rPr lang="ko-KR" altLang="en-US" dirty="0"/>
              <a:t>섭씨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humidity</a:t>
            </a:r>
          </a:p>
          <a:p>
            <a:pPr lvl="1"/>
            <a:r>
              <a:rPr lang="ko-KR" altLang="en-US" dirty="0"/>
              <a:t>상대 습도</a:t>
            </a:r>
            <a:endParaRPr lang="en-US" altLang="ko-KR" dirty="0"/>
          </a:p>
          <a:p>
            <a:r>
              <a:rPr lang="en-US" altLang="ko-KR" dirty="0"/>
              <a:t>windspeed</a:t>
            </a:r>
          </a:p>
          <a:p>
            <a:pPr lvl="1"/>
            <a:r>
              <a:rPr lang="ko-KR" altLang="en-US" dirty="0"/>
              <a:t>풍속</a:t>
            </a:r>
            <a:endParaRPr lang="en-US" altLang="ko-KR" dirty="0"/>
          </a:p>
          <a:p>
            <a:r>
              <a:rPr lang="en-US" altLang="ko-KR" dirty="0"/>
              <a:t>casual</a:t>
            </a:r>
          </a:p>
          <a:p>
            <a:pPr lvl="1"/>
            <a:r>
              <a:rPr lang="ko-KR" altLang="en-US" dirty="0"/>
              <a:t>사전에 등록되지 않은 사용자가 대여한 횟수</a:t>
            </a:r>
            <a:endParaRPr lang="en-US" altLang="ko-KR" dirty="0"/>
          </a:p>
          <a:p>
            <a:r>
              <a:rPr lang="en-US" altLang="ko-KR" dirty="0"/>
              <a:t>registered</a:t>
            </a:r>
          </a:p>
          <a:p>
            <a:pPr lvl="1"/>
            <a:r>
              <a:rPr lang="ko-KR" altLang="en-US" dirty="0"/>
              <a:t>사전에 등록한 사용자가 대여한 횟수</a:t>
            </a:r>
            <a:endParaRPr lang="en-US" altLang="ko-KR" dirty="0"/>
          </a:p>
          <a:p>
            <a:r>
              <a:rPr lang="en-US" altLang="ko-KR" dirty="0"/>
              <a:t>count</a:t>
            </a:r>
          </a:p>
          <a:p>
            <a:pPr lvl="1"/>
            <a:r>
              <a:rPr lang="ko-KR" altLang="en-US" dirty="0"/>
              <a:t>대여 횟수</a:t>
            </a:r>
          </a:p>
        </p:txBody>
      </p:sp>
    </p:spTree>
    <p:extLst>
      <p:ext uri="{BB962C8B-B14F-4D97-AF65-F5344CB8AC3E}">
        <p14:creationId xmlns:p14="http://schemas.microsoft.com/office/powerpoint/2010/main" val="17455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데이터 탐색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60622-5A6F-4B89-9740-889D93A0E74A}"/>
              </a:ext>
            </a:extLst>
          </p:cNvPr>
          <p:cNvSpPr txBox="1"/>
          <p:nvPr/>
        </p:nvSpPr>
        <p:spPr>
          <a:xfrm>
            <a:off x="696190" y="4944630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2. 1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데이터 로딩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2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6" y="1067113"/>
            <a:ext cx="8590461" cy="48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8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FAE7B6-551A-4D6E-8244-172832C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36685"/>
            <a:ext cx="6208881" cy="55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3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12673</TotalTime>
  <Words>571</Words>
  <Application>Microsoft Office PowerPoint</Application>
  <PresentationFormat>화면 슬라이드 쇼(4:3)</PresentationFormat>
  <Paragraphs>134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나눔고딕</vt:lpstr>
      <vt:lpstr>Calibri</vt:lpstr>
      <vt:lpstr>KoPubWorld바탕체_Pro Bold</vt:lpstr>
      <vt:lpstr>KoPub돋움체_Pro Bold</vt:lpstr>
      <vt:lpstr>KoPub돋움체_Pro Light</vt:lpstr>
      <vt:lpstr>Arial</vt:lpstr>
      <vt:lpstr>맑은 고딕</vt:lpstr>
      <vt:lpstr>1_Office Theme</vt:lpstr>
      <vt:lpstr>PowerPoint 프레젠테이션</vt:lpstr>
      <vt:lpstr>PowerPoint 프레젠테이션</vt:lpstr>
      <vt:lpstr>자전거 대여 횟수 예측</vt:lpstr>
      <vt:lpstr>컬럼정보 (1)</vt:lpstr>
      <vt:lpstr>컬럼정보 (2)</vt:lpstr>
      <vt:lpstr>PowerPoint 프레젠테이션</vt:lpstr>
      <vt:lpstr>PowerPoint 프레젠테이션</vt:lpstr>
      <vt:lpstr>데이터 탐색</vt:lpstr>
      <vt:lpstr>데이터 탐색</vt:lpstr>
      <vt:lpstr>데이터 탐색</vt:lpstr>
      <vt:lpstr>데이터 탐색</vt:lpstr>
      <vt:lpstr>PowerPoint 프레젠테이션</vt:lpstr>
      <vt:lpstr>데이터 탐색 - datetime 컬럼 숫자 변환</vt:lpstr>
      <vt:lpstr>데이터 탐색 -datetime 컬럼 숫자 변환</vt:lpstr>
      <vt:lpstr>데이터 탐색 - datetime 컬럼 숫자 변환</vt:lpstr>
      <vt:lpstr>PowerPoint 프레젠테이션</vt:lpstr>
      <vt:lpstr>데이터 탐색</vt:lpstr>
      <vt:lpstr>데이터 탐색</vt:lpstr>
      <vt:lpstr>데이터 탐색</vt:lpstr>
      <vt:lpstr>데이터 탐색</vt:lpstr>
      <vt:lpstr>데이터 탐색</vt:lpstr>
      <vt:lpstr>데이터 탐색</vt:lpstr>
      <vt:lpstr>데이터 탐색</vt:lpstr>
      <vt:lpstr>데이터 탐색</vt:lpstr>
      <vt:lpstr>데이터 탐색</vt:lpstr>
      <vt:lpstr>데이터 탐색</vt:lpstr>
      <vt:lpstr>데이터 탐색</vt:lpstr>
      <vt:lpstr>데이터 탐색</vt:lpstr>
      <vt:lpstr>데이터 탐색</vt:lpstr>
      <vt:lpstr>PowerPoint 프레젠테이션</vt:lpstr>
      <vt:lpstr>데이터 탐색</vt:lpstr>
      <vt:lpstr>데이터 탐색</vt:lpstr>
      <vt:lpstr>PowerPoint 프레젠테이션</vt:lpstr>
      <vt:lpstr>이상값</vt:lpstr>
      <vt:lpstr>전처리</vt:lpstr>
      <vt:lpstr>전처리</vt:lpstr>
      <vt:lpstr>PowerPoint 프레젠테이션</vt:lpstr>
      <vt:lpstr>데이터 정규화</vt:lpstr>
      <vt:lpstr>데이터 정규화</vt:lpstr>
      <vt:lpstr>PowerPoint 프레젠테이션</vt:lpstr>
      <vt:lpstr>선형회귀</vt:lpstr>
      <vt:lpstr>선형회귀</vt:lpstr>
      <vt:lpstr>선형회귀</vt:lpstr>
      <vt:lpstr>PowerPoint 프레젠테이션</vt:lpstr>
      <vt:lpstr>성능 향상</vt:lpstr>
      <vt:lpstr>자전거 대여 대수 예측</vt:lpstr>
    </vt:vector>
  </TitlesOfParts>
  <Company>The National Academies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student</cp:lastModifiedBy>
  <cp:revision>1693</cp:revision>
  <cp:lastPrinted>2016-04-14T07:37:01Z</cp:lastPrinted>
  <dcterms:created xsi:type="dcterms:W3CDTF">2013-04-05T19:58:06Z</dcterms:created>
  <dcterms:modified xsi:type="dcterms:W3CDTF">2020-01-22T05:02:35Z</dcterms:modified>
</cp:coreProperties>
</file>